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6"/>
  </p:notesMasterIdLst>
  <p:sldIdLst>
    <p:sldId id="256" r:id="rId4"/>
    <p:sldId id="380" r:id="rId5"/>
    <p:sldId id="268" r:id="rId6"/>
    <p:sldId id="266" r:id="rId7"/>
    <p:sldId id="387" r:id="rId8"/>
    <p:sldId id="388" r:id="rId9"/>
    <p:sldId id="389" r:id="rId10"/>
    <p:sldId id="275" r:id="rId11"/>
    <p:sldId id="262" r:id="rId12"/>
    <p:sldId id="315" r:id="rId13"/>
    <p:sldId id="264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0" y="7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xmlns="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xmlns="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xmlns="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xmlns="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xmlns="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xmlns="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xmlns="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xmlns="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xmlns="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xmlns="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xmlns="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xmlns="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xmlns="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xmlns="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xmlns="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xmlns="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699" r:id="rId11"/>
    <p:sldLayoutId id="2147483709" r:id="rId12"/>
    <p:sldLayoutId id="2147483708" r:id="rId13"/>
    <p:sldLayoutId id="2147483687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42260" y="2507477"/>
            <a:ext cx="11649592" cy="432048"/>
          </a:xfrm>
        </p:spPr>
        <p:txBody>
          <a:bodyPr/>
          <a:lstStyle/>
          <a:p>
            <a:pPr lvl="0" algn="ctr">
              <a:spcBef>
                <a:spcPts val="0"/>
              </a:spcBef>
            </a:pPr>
            <a:r>
              <a:rPr lang="ka-GE" b="1" dirty="0"/>
              <a:t>ციფრული და ბიზნეს მოდელები ტურიზმში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090"/>
            <a:ext cx="12191852" cy="1384387"/>
          </a:xfr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 algn="ctr"/>
            <a:r>
              <a:rPr lang="ka-GE" b="1" dirty="0"/>
              <a:t>საინფორმაციო შინაარსის საიტი</a:t>
            </a:r>
            <a:endParaRPr lang="en-US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0" y="6309239"/>
            <a:ext cx="121918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ka-GE" b="1" dirty="0" smtClean="0">
                <a:solidFill>
                  <a:schemeClr val="bg1"/>
                </a:solidFill>
              </a:rPr>
              <a:t>ავტორი: ემზარი უჯირაული</a:t>
            </a:r>
            <a:endParaRPr lang="ka-G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8377" y="1062496"/>
            <a:ext cx="3214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CATO</a:t>
            </a:r>
            <a:endParaRPr lang="en-US" sz="3200" b="1" dirty="0" smtClean="0"/>
          </a:p>
          <a:p>
            <a:pPr lvl="0" algn="just">
              <a:lnSpc>
                <a:spcPct val="200000"/>
              </a:lnSpc>
            </a:pPr>
            <a:r>
              <a:rPr lang="en-US" sz="1200" b="1" dirty="0" smtClean="0"/>
              <a:t>Context </a:t>
            </a:r>
            <a:r>
              <a:rPr lang="en-US" sz="1200" b="1" dirty="0"/>
              <a:t>Aware Tourism Ontologies </a:t>
            </a:r>
            <a:r>
              <a:rPr lang="en-US" sz="1200" dirty="0">
                <a:latin typeface="Sylfaen" panose="010A0502050306030303" pitchFamily="18" charset="0"/>
              </a:rPr>
              <a:t>- </a:t>
            </a:r>
            <a:r>
              <a:rPr lang="ka-GE" sz="1200" dirty="0">
                <a:latin typeface="Sylfaen" panose="010A0502050306030303" pitchFamily="18" charset="0"/>
              </a:rPr>
              <a:t>არის ტექნოლოგია რომელიც აკვირდება ტურისტის გადაადგილებას შემდეგ აგროვებს ამ ინფორმაციას და სთავაზობს ისეთ ადგილებს და სხვადასხვა აქტივობებს რაც მისთვის იქნება უფრო საინტერესო, შესაბამისად ყველა მოგზაურს აწვდის განსხვავებულ შეთავაზებას.</a:t>
            </a:r>
            <a:endParaRPr lang="en-US" sz="1200" dirty="0">
              <a:latin typeface="Sylfaen" panose="010A0502050306030303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2" r="25052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r="2419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6" r="276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4622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xmlns="" id="{A0229356-EDB8-4640-9261-6371F6F84F1F}"/>
              </a:ext>
            </a:extLst>
          </p:cNvPr>
          <p:cNvSpPr/>
          <p:nvPr/>
        </p:nvSpPr>
        <p:spPr>
          <a:xfrm>
            <a:off x="444138" y="2647406"/>
            <a:ext cx="8551582" cy="4214949"/>
          </a:xfrm>
          <a:custGeom>
            <a:avLst/>
            <a:gdLst>
              <a:gd name="connsiteX0" fmla="*/ 0 w 9413966"/>
              <a:gd name="connsiteY0" fmla="*/ 2856412 h 4319452"/>
              <a:gd name="connsiteX1" fmla="*/ 1933303 w 9413966"/>
              <a:gd name="connsiteY1" fmla="*/ 1419498 h 4319452"/>
              <a:gd name="connsiteX2" fmla="*/ 3082835 w 9413966"/>
              <a:gd name="connsiteY2" fmla="*/ 2246812 h 4319452"/>
              <a:gd name="connsiteX3" fmla="*/ 5538652 w 9413966"/>
              <a:gd name="connsiteY3" fmla="*/ 0 h 4319452"/>
              <a:gd name="connsiteX4" fmla="*/ 6653349 w 9413966"/>
              <a:gd name="connsiteY4" fmla="*/ 1341120 h 4319452"/>
              <a:gd name="connsiteX5" fmla="*/ 6810103 w 9413966"/>
              <a:gd name="connsiteY5" fmla="*/ 1314995 h 4319452"/>
              <a:gd name="connsiteX6" fmla="*/ 6836229 w 9413966"/>
              <a:gd name="connsiteY6" fmla="*/ 1306286 h 4319452"/>
              <a:gd name="connsiteX7" fmla="*/ 6871063 w 9413966"/>
              <a:gd name="connsiteY7" fmla="*/ 1288869 h 4319452"/>
              <a:gd name="connsiteX8" fmla="*/ 7733212 w 9413966"/>
              <a:gd name="connsiteY8" fmla="*/ 670560 h 4319452"/>
              <a:gd name="connsiteX9" fmla="*/ 9413966 w 9413966"/>
              <a:gd name="connsiteY9" fmla="*/ 4319452 h 4319452"/>
              <a:gd name="connsiteX10" fmla="*/ 17418 w 9413966"/>
              <a:gd name="connsiteY10" fmla="*/ 4310743 h 4319452"/>
              <a:gd name="connsiteX11" fmla="*/ 0 w 9413966"/>
              <a:gd name="connsiteY11" fmla="*/ 2856412 h 4319452"/>
              <a:gd name="connsiteX0" fmla="*/ 0 w 9396548"/>
              <a:gd name="connsiteY0" fmla="*/ 4310743 h 4319452"/>
              <a:gd name="connsiteX1" fmla="*/ 1915885 w 9396548"/>
              <a:gd name="connsiteY1" fmla="*/ 1419498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9396548"/>
              <a:gd name="connsiteY0" fmla="*/ 4310743 h 4319452"/>
              <a:gd name="connsiteX1" fmla="*/ 2368731 w 9396548"/>
              <a:gd name="connsiteY1" fmla="*/ 1611086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7280366 w 8961120"/>
              <a:gd name="connsiteY7" fmla="*/ 670560 h 4319452"/>
              <a:gd name="connsiteX8" fmla="*/ 8961120 w 8961120"/>
              <a:gd name="connsiteY8" fmla="*/ 4319452 h 4319452"/>
              <a:gd name="connsiteX9" fmla="*/ 0 w 8961120"/>
              <a:gd name="connsiteY9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7280366 w 8961120"/>
              <a:gd name="connsiteY6" fmla="*/ 670560 h 4319452"/>
              <a:gd name="connsiteX7" fmla="*/ 8961120 w 8961120"/>
              <a:gd name="connsiteY7" fmla="*/ 4319452 h 4319452"/>
              <a:gd name="connsiteX8" fmla="*/ 0 w 8961120"/>
              <a:gd name="connsiteY8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78537"/>
              <a:gd name="connsiteY0" fmla="*/ 4310743 h 4310744"/>
              <a:gd name="connsiteX1" fmla="*/ 1933303 w 8978537"/>
              <a:gd name="connsiteY1" fmla="*/ 161108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257696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080392 w 8978537"/>
              <a:gd name="connsiteY2" fmla="*/ 2386149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306962 w 8978537"/>
              <a:gd name="connsiteY5" fmla="*/ 792480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78537" h="4214949">
                <a:moveTo>
                  <a:pt x="0" y="4214948"/>
                </a:moveTo>
                <a:cubicBezTo>
                  <a:pt x="644434" y="3315062"/>
                  <a:pt x="1540008" y="1561737"/>
                  <a:pt x="1853517" y="1576251"/>
                </a:cubicBezTo>
                <a:cubicBezTo>
                  <a:pt x="2164123" y="1570446"/>
                  <a:pt x="2639157" y="2313576"/>
                  <a:pt x="3080392" y="2290354"/>
                </a:cubicBezTo>
                <a:cubicBezTo>
                  <a:pt x="3684186" y="2278743"/>
                  <a:pt x="4409367" y="29027"/>
                  <a:pt x="5023750" y="0"/>
                </a:cubicBezTo>
                <a:cubicBezTo>
                  <a:pt x="5680414" y="11612"/>
                  <a:pt x="5889897" y="1233713"/>
                  <a:pt x="6200503" y="1245325"/>
                </a:cubicBezTo>
                <a:cubicBezTo>
                  <a:pt x="6496595" y="1226456"/>
                  <a:pt x="7003613" y="156754"/>
                  <a:pt x="7306962" y="792480"/>
                </a:cubicBezTo>
                <a:lnTo>
                  <a:pt x="8978537" y="4214949"/>
                </a:lnTo>
                <a:lnTo>
                  <a:pt x="0" y="421494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187785C-5587-42DC-AD55-4A23CC5AFF16}"/>
              </a:ext>
            </a:extLst>
          </p:cNvPr>
          <p:cNvGrpSpPr/>
          <p:nvPr/>
        </p:nvGrpSpPr>
        <p:grpSpPr>
          <a:xfrm>
            <a:off x="2458935" y="5848616"/>
            <a:ext cx="1267879" cy="1009384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xmlns="" id="{BE9D842C-317C-4EE0-82C1-A43279DD1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50">
              <a:extLst>
                <a:ext uri="{FF2B5EF4-FFF2-40B4-BE49-F238E27FC236}">
                  <a16:creationId xmlns:a16="http://schemas.microsoft.com/office/drawing/2014/main" xmlns="" id="{A918F3E8-EE9F-4AD2-9BA6-75227145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Freeform 44">
            <a:extLst>
              <a:ext uri="{FF2B5EF4-FFF2-40B4-BE49-F238E27FC236}">
                <a16:creationId xmlns:a16="http://schemas.microsoft.com/office/drawing/2014/main" xmlns="" id="{401C5368-6114-4E58-A240-DDA0E441CFFB}"/>
              </a:ext>
            </a:extLst>
          </p:cNvPr>
          <p:cNvSpPr>
            <a:spLocks noEditPoints="1"/>
          </p:cNvSpPr>
          <p:nvPr/>
        </p:nvSpPr>
        <p:spPr bwMode="auto">
          <a:xfrm>
            <a:off x="4295089" y="5408962"/>
            <a:ext cx="1146811" cy="1449038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xmlns="" id="{95BC1C8B-3C05-49DD-8A7D-622C5DDC68B6}"/>
              </a:ext>
            </a:extLst>
          </p:cNvPr>
          <p:cNvSpPr>
            <a:spLocks/>
          </p:cNvSpPr>
          <p:nvPr/>
        </p:nvSpPr>
        <p:spPr bwMode="auto">
          <a:xfrm>
            <a:off x="3621775" y="5945154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A33F337D-9B9E-40D8-BE92-07224B838D3D}"/>
              </a:ext>
            </a:extLst>
          </p:cNvPr>
          <p:cNvSpPr>
            <a:spLocks noEditPoints="1"/>
          </p:cNvSpPr>
          <p:nvPr/>
        </p:nvSpPr>
        <p:spPr bwMode="auto">
          <a:xfrm>
            <a:off x="5068389" y="2290905"/>
            <a:ext cx="7185638" cy="4567096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93DC3C-B748-4DC0-A39A-C334517AC565}"/>
              </a:ext>
            </a:extLst>
          </p:cNvPr>
          <p:cNvSpPr txBox="1"/>
          <p:nvPr/>
        </p:nvSpPr>
        <p:spPr>
          <a:xfrm>
            <a:off x="911239" y="1476076"/>
            <a:ext cx="5250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altLang="ko-KR" sz="4400" dirty="0" smtClean="0">
                <a:latin typeface="Sylfaen" panose="010A0502050306030303" pitchFamily="18" charset="0"/>
              </a:rPr>
              <a:t>საბოლოო შეფასება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7F904E6-1DEC-4828-99CE-A52021134232}"/>
              </a:ext>
            </a:extLst>
          </p:cNvPr>
          <p:cNvSpPr txBox="1"/>
          <p:nvPr/>
        </p:nvSpPr>
        <p:spPr>
          <a:xfrm>
            <a:off x="911239" y="2650160"/>
            <a:ext cx="475288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a-GE" sz="1600" dirty="0"/>
              <a:t>საბოლოო შეფასების სახით შეიძლება ჩაითვალოს რომ პროექტი სწორი მიმართულებით ვითარდება და საკმარისი რესურსის ჩადების პირობებში პოპულარული გახდება</a:t>
            </a:r>
            <a:r>
              <a:rPr lang="ka-GE" sz="1600" dirty="0" smtClean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45">
            <a:extLst>
              <a:ext uri="{FF2B5EF4-FFF2-40B4-BE49-F238E27FC236}">
                <a16:creationId xmlns:a16="http://schemas.microsoft.com/office/drawing/2014/main" xmlns="" id="{97AEA4D1-F28F-453F-BACC-E738CC344268}"/>
              </a:ext>
            </a:extLst>
          </p:cNvPr>
          <p:cNvSpPr/>
          <p:nvPr/>
        </p:nvSpPr>
        <p:spPr>
          <a:xfrm>
            <a:off x="911240" y="2364514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8E9DE6A-71DB-4292-90F7-90980BEFF8AF}"/>
              </a:ext>
            </a:extLst>
          </p:cNvPr>
          <p:cNvGrpSpPr/>
          <p:nvPr/>
        </p:nvGrpSpPr>
        <p:grpSpPr>
          <a:xfrm>
            <a:off x="8351521" y="470408"/>
            <a:ext cx="1384661" cy="1894106"/>
            <a:chOff x="963295" y="160338"/>
            <a:chExt cx="572137" cy="7826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968839F4-0A7F-4F5F-A127-407BA41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xmlns="" id="{8527B325-A237-4AC0-AB59-F6BA0B5BE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1B5923A2-68BD-4C2C-91F8-65ED5BCD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5FFF07C2-1904-4C4E-B101-ED41AA4E2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0CB374B2-4034-4D90-9057-EE643151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E51F72-967C-423F-B921-51B185082251}"/>
              </a:ext>
            </a:extLst>
          </p:cNvPr>
          <p:cNvSpPr txBox="1"/>
          <p:nvPr/>
        </p:nvSpPr>
        <p:spPr>
          <a:xfrm>
            <a:off x="8642709" y="714507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წინ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6030A6-915F-4A88-A910-52B444E5B1BD}"/>
              </a:ext>
            </a:extLst>
          </p:cNvPr>
          <p:cNvSpPr txBox="1"/>
          <p:nvPr/>
        </p:nvSpPr>
        <p:spPr>
          <a:xfrm>
            <a:off x="8642709" y="1397318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უკან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75469" y="2183026"/>
            <a:ext cx="7191633" cy="1772826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ka-GE" sz="4400" b="1" dirty="0" smtClean="0">
                <a:solidFill>
                  <a:schemeClr val="tx1"/>
                </a:solidFill>
                <a:latin typeface="Sylfaen" panose="010A0502050306030303" pitchFamily="18" charset="0"/>
              </a:rPr>
              <a:t>მადლობა ყურადღებისთვის</a:t>
            </a:r>
            <a:endParaRPr lang="en-US" sz="4400" b="1" dirty="0">
              <a:solidFill>
                <a:schemeClr val="tx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13988" y="1193293"/>
            <a:ext cx="4209255" cy="447141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16362" y="1755187"/>
            <a:ext cx="5848623" cy="307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საქართველოს უზარმაზარი ტურისტული პოტენციალი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მსგავსი საიტების დეფიციტი ბაზარზე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ტურისტებისთვის მეტი კომფორტი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საერთაშორისო გამოცდილება (აზია და აფრიკა)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კვლევა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a-GE" altLang="ko-KR" sz="2400" b="1" dirty="0" smtClean="0"/>
              <a:t>ტურისტული ვებ-გვერდის გაკეთების მიზეზები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557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1766" y="289837"/>
            <a:ext cx="11573197" cy="1267945"/>
          </a:xfrm>
          <a:noFill/>
          <a:ln>
            <a:noFill/>
          </a:ln>
          <a:effectLst/>
        </p:spPr>
        <p:txBody>
          <a:bodyPr/>
          <a:lstStyle/>
          <a:p>
            <a:r>
              <a:rPr lang="ka-GE" sz="2400" b="1" dirty="0" smtClean="0">
                <a:latin typeface="Sylfaen" panose="010A0502050306030303" pitchFamily="18" charset="0"/>
              </a:rPr>
              <a:t>გამოკითხულთა სტატისტიკა</a:t>
            </a:r>
            <a:endParaRPr lang="en-US" sz="2400" b="1" dirty="0">
              <a:latin typeface="Sylfaen" panose="010A0502050306030303" pitchFamily="18" charset="0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10" y="1409500"/>
            <a:ext cx="6598508" cy="422518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1094022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მთავარი გვერდი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3" y="1011501"/>
            <a:ext cx="9630833" cy="4746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529286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საინფორმაციო</a:t>
            </a:r>
            <a:r>
              <a:rPr lang="ka-GE" sz="2800" dirty="0" smtClean="0">
                <a:latin typeface="Sylfaen" panose="010A0502050306030303" pitchFamily="18" charset="0"/>
              </a:rPr>
              <a:t> გვერდი</a:t>
            </a:r>
            <a:endParaRPr lang="en-US" sz="2800" dirty="0"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70" y="1011501"/>
            <a:ext cx="9375460" cy="476322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33207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რეგისტრაციის</a:t>
            </a:r>
            <a:r>
              <a:rPr lang="ka-GE" sz="2800" dirty="0" smtClean="0">
                <a:latin typeface="Sylfaen" panose="010A0502050306030303" pitchFamily="18" charset="0"/>
              </a:rPr>
              <a:t> გვერდი</a:t>
            </a:r>
            <a:endParaRPr lang="en-US" sz="2800" dirty="0">
              <a:latin typeface="Sylfaen" panose="010A05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39" y="1011501"/>
            <a:ext cx="9493846" cy="471379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262373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ტრანსპორტის არჩევა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70" y="1011501"/>
            <a:ext cx="9375460" cy="471379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660209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2058"/>
            <a:ext cx="12192000" cy="724247"/>
          </a:xfrm>
        </p:spPr>
        <p:txBody>
          <a:bodyPr/>
          <a:lstStyle/>
          <a:p>
            <a:r>
              <a:rPr lang="ka-GE" sz="4000" b="1" dirty="0" smtClean="0">
                <a:latin typeface="Sylfaen" panose="010A0502050306030303" pitchFamily="18" charset="0"/>
              </a:rPr>
              <a:t>ზოგადი ინფორმაცია</a:t>
            </a:r>
            <a:endParaRPr lang="en-US" sz="4000" b="1" dirty="0">
              <a:latin typeface="Sylfaen" panose="010A0502050306030303" pitchFamily="18" charset="0"/>
            </a:endParaRP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xmlns="" id="{C81272EE-A67D-4157-8A01-91444C323781}"/>
              </a:ext>
            </a:extLst>
          </p:cNvPr>
          <p:cNvGrpSpPr/>
          <p:nvPr/>
        </p:nvGrpSpPr>
        <p:grpSpPr>
          <a:xfrm>
            <a:off x="9959105" y="1605967"/>
            <a:ext cx="1207911" cy="1207911"/>
            <a:chOff x="1259632" y="1927684"/>
            <a:chExt cx="2005372" cy="2005372"/>
          </a:xfrm>
        </p:grpSpPr>
        <p:sp>
          <p:nvSpPr>
            <p:cNvPr id="4" name="Oval 13">
              <a:extLst>
                <a:ext uri="{FF2B5EF4-FFF2-40B4-BE49-F238E27FC236}">
                  <a16:creationId xmlns:a16="http://schemas.microsoft.com/office/drawing/2014/main" xmlns="" id="{BF3044C1-2121-4EAB-9F90-4696E2755860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4">
              <a:extLst>
                <a:ext uri="{FF2B5EF4-FFF2-40B4-BE49-F238E27FC236}">
                  <a16:creationId xmlns:a16="http://schemas.microsoft.com/office/drawing/2014/main" xmlns="" id="{1E79F166-5770-4E3A-B454-3B8DD0700EC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xmlns="" id="{1F70E7D1-2016-433D-A88B-659A37D4A3D3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E3FAA148-1AED-44E0-83C4-000C82D3DF4C}"/>
              </a:ext>
            </a:extLst>
          </p:cNvPr>
          <p:cNvGrpSpPr/>
          <p:nvPr/>
        </p:nvGrpSpPr>
        <p:grpSpPr>
          <a:xfrm>
            <a:off x="7062803" y="2083516"/>
            <a:ext cx="4267377" cy="4034152"/>
            <a:chOff x="5220072" y="1700808"/>
            <a:chExt cx="3085299" cy="4229422"/>
          </a:xfrm>
        </p:grpSpPr>
        <p:sp>
          <p:nvSpPr>
            <p:cNvPr id="8" name="Flowchart: Process 9">
              <a:extLst>
                <a:ext uri="{FF2B5EF4-FFF2-40B4-BE49-F238E27FC236}">
                  <a16:creationId xmlns:a16="http://schemas.microsoft.com/office/drawing/2014/main" xmlns="" id="{82299CB7-2B29-480C-9A47-2A4BE9FCAAE8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chemeClr val="bg1">
                    <a:lumMod val="49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xmlns="" id="{D23D8F66-77C4-4305-8B11-8E4549C51129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1" name="Up Arrow 3">
                <a:extLst>
                  <a:ext uri="{FF2B5EF4-FFF2-40B4-BE49-F238E27FC236}">
                    <a16:creationId xmlns:a16="http://schemas.microsoft.com/office/drawing/2014/main" xmlns="" id="{A439542B-1B31-44A2-8DC5-02CD3D01AA14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99000">
                    <a:schemeClr val="accent4"/>
                  </a:gs>
                  <a:gs pos="0">
                    <a:schemeClr val="accent4">
                      <a:lumMod val="86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Data 6">
                <a:extLst>
                  <a:ext uri="{FF2B5EF4-FFF2-40B4-BE49-F238E27FC236}">
                    <a16:creationId xmlns:a16="http://schemas.microsoft.com/office/drawing/2014/main" xmlns="" id="{274FF10C-F1C7-42C7-8562-36DD08D63771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xmlns="" id="{AF7733D3-9056-4576-B610-FB358E2BBC50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73000"/>
                    </a:schemeClr>
                  </a:gs>
                  <a:gs pos="0">
                    <a:schemeClr val="accent4">
                      <a:lumMod val="9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xmlns="" id="{EB492259-18D8-478B-B03A-93F73502005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xmlns="" id="{2060E7EC-0FBA-4858-BE15-B748E472DD99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62000"/>
                    </a:schemeClr>
                  </a:gs>
                  <a:gs pos="44000">
                    <a:schemeClr val="accent4">
                      <a:lumMod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768B6B32-DF0C-4560-8D2C-22EDAAFE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03821"/>
              <a:ext cx="1338808" cy="22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xmlns="" id="{BFF9FDC1-0B84-4AD6-A3DF-B7E24F272A11}"/>
              </a:ext>
            </a:extLst>
          </p:cNvPr>
          <p:cNvCxnSpPr>
            <a:cxnSpLocks/>
          </p:cNvCxnSpPr>
          <p:nvPr/>
        </p:nvCxnSpPr>
        <p:spPr>
          <a:xfrm flipV="1">
            <a:off x="1947535" y="3257390"/>
            <a:ext cx="7556526" cy="31018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73403F-DF0C-4878-8AC7-189E8D469681}"/>
              </a:ext>
            </a:extLst>
          </p:cNvPr>
          <p:cNvSpPr txBox="1"/>
          <p:nvPr/>
        </p:nvSpPr>
        <p:spPr>
          <a:xfrm>
            <a:off x="2017191" y="2220452"/>
            <a:ext cx="74393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1400" b="1" dirty="0">
                <a:latin typeface="Sylfaen" panose="010A0502050306030303" pitchFamily="18" charset="0"/>
              </a:rPr>
              <a:t>ტექნოლოგიური პროგრესი და ტრადიციული ბიზნესი </a:t>
            </a:r>
            <a:r>
              <a:rPr lang="ka-GE" sz="1400" dirty="0">
                <a:latin typeface="Sylfaen" panose="010A0502050306030303" pitchFamily="18" charset="0"/>
              </a:rPr>
              <a:t>- ტურიზმის სფეროში სწრაფმა ტექნოლოგიურმა პროგრესმა შემქნა არაერთი დაბრკოლება კერძოდ კი მომხმარებლის შეცვლილი მოთხოვნების დაკმაყოფილება ზოგიერთ კომპანიას უკვე აღარ შეუძლია.</a:t>
            </a: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xmlns="" id="{722901FE-7B16-4551-926A-EBFB38FCBCC7}"/>
              </a:ext>
            </a:extLst>
          </p:cNvPr>
          <p:cNvSpPr/>
          <p:nvPr/>
        </p:nvSpPr>
        <p:spPr>
          <a:xfrm>
            <a:off x="905707" y="2218271"/>
            <a:ext cx="1052902" cy="1064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33">
            <a:extLst>
              <a:ext uri="{FF2B5EF4-FFF2-40B4-BE49-F238E27FC236}">
                <a16:creationId xmlns:a16="http://schemas.microsoft.com/office/drawing/2014/main" xmlns="" id="{FED30152-C31D-4980-BC54-DC538998C400}"/>
              </a:ext>
            </a:extLst>
          </p:cNvPr>
          <p:cNvCxnSpPr>
            <a:cxnSpLocks/>
          </p:cNvCxnSpPr>
          <p:nvPr/>
        </p:nvCxnSpPr>
        <p:spPr>
          <a:xfrm>
            <a:off x="1329158" y="4757597"/>
            <a:ext cx="727268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3C8E769-E4CF-4B4B-A24C-1A330D060DDB}"/>
              </a:ext>
            </a:extLst>
          </p:cNvPr>
          <p:cNvSpPr txBox="1"/>
          <p:nvPr/>
        </p:nvSpPr>
        <p:spPr>
          <a:xfrm>
            <a:off x="1383667" y="3703459"/>
            <a:ext cx="74077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Sylfaen" panose="010A0502050306030303" pitchFamily="18" charset="0"/>
              </a:rPr>
              <a:t>Dimitrios Buhalis </a:t>
            </a:r>
            <a:r>
              <a:rPr lang="ka-GE" sz="1400" dirty="0">
                <a:latin typeface="Sylfaen" panose="010A0502050306030303" pitchFamily="18" charset="0"/>
              </a:rPr>
              <a:t>- თავის წიგნში </a:t>
            </a:r>
            <a:r>
              <a:rPr lang="en-US" sz="1400" dirty="0">
                <a:latin typeface="Sylfaen" panose="010A0502050306030303" pitchFamily="18" charset="0"/>
              </a:rPr>
              <a:t>- </a:t>
            </a:r>
            <a:r>
              <a:rPr lang="en-US" sz="1400" b="1" dirty="0">
                <a:latin typeface="Sylfaen" panose="010A0502050306030303" pitchFamily="18" charset="0"/>
              </a:rPr>
              <a:t>Tourism and Technology </a:t>
            </a:r>
            <a:r>
              <a:rPr lang="ka-GE" sz="1400" dirty="0">
                <a:latin typeface="Sylfaen" panose="010A0502050306030303" pitchFamily="18" charset="0"/>
              </a:rPr>
              <a:t>ამბობს რომ ამ სფეროში ტექნოლოგიების განვითარებით ტურიზმი ყველაზე შემოსავლიანი ინდუსტრია იქნება მსოფლიოში რაც რა თქმა უნდა გამოიწვევს ქვეყნებში ეკონმომიკის გაუმჯობესებას.</a:t>
            </a:r>
            <a:endParaRPr lang="en-US" sz="1400" dirty="0">
              <a:latin typeface="Sylfaen" panose="010A0502050306030303" pitchFamily="18" charset="0"/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1175155" y="2456654"/>
            <a:ext cx="572588" cy="5694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xmlns="" id="{722901FE-7B16-4551-926A-EBFB38FCBCC7}"/>
              </a:ext>
            </a:extLst>
          </p:cNvPr>
          <p:cNvSpPr/>
          <p:nvPr/>
        </p:nvSpPr>
        <p:spPr>
          <a:xfrm>
            <a:off x="276256" y="3692609"/>
            <a:ext cx="1052902" cy="1064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491816" y="3896935"/>
            <a:ext cx="621781" cy="65633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01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8818" y="342551"/>
            <a:ext cx="79819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a-GE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  <a:cs typeface="Arial" pitchFamily="34" charset="0"/>
              </a:rPr>
              <a:t>სამომავლო გეგმები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4748" y="1603355"/>
            <a:ext cx="7535055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b="1" dirty="0">
                <a:latin typeface="Sylfaen" panose="010A0502050306030303" pitchFamily="18" charset="0"/>
              </a:rPr>
              <a:t>ტრანსპორტის რუკა, დრო, მარშრუტები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6781" y="2249686"/>
            <a:ext cx="6217864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b="1" dirty="0">
                <a:latin typeface="Sylfaen" panose="010A0502050306030303" pitchFamily="18" charset="0"/>
              </a:rPr>
              <a:t>სასტუმროში ნომრის დაჯავშნის შესაძლებლო</a:t>
            </a:r>
            <a:r>
              <a:rPr lang="x-none" dirty="0">
                <a:latin typeface="Sylfaen" panose="010A0502050306030303" pitchFamily="18" charset="0"/>
              </a:rPr>
              <a:t>ბა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28818" y="2875893"/>
            <a:ext cx="6284631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b="1" dirty="0">
                <a:latin typeface="Sylfaen" panose="010A0502050306030303" pitchFamily="18" charset="0"/>
              </a:rPr>
              <a:t>საკუთარი მარშრუტის დაგეგმვის შესაძლებლობა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5568" y="4148432"/>
            <a:ext cx="6260779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Sylfaen" panose="010A0502050306030303" pitchFamily="18" charset="0"/>
              </a:rPr>
              <a:t>CATO - Context Aware Tourism Ontologies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2200" y="3547106"/>
            <a:ext cx="6284631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b="1" dirty="0">
                <a:latin typeface="Sylfaen" panose="010A0502050306030303" pitchFamily="18" charset="0"/>
              </a:rPr>
              <a:t>მობილური აპლიკაციის გაკეთება</a:t>
            </a:r>
            <a:endParaRPr lang="en-US" b="1" dirty="0">
              <a:latin typeface="Sylfaen" panose="010A0502050306030303" pitchFamily="18" charset="0"/>
            </a:endParaRPr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8401913" y="367893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7781660" y="1776443"/>
            <a:ext cx="476266" cy="46803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9532684" y="3051309"/>
            <a:ext cx="377435" cy="467513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9012194" y="2409391"/>
            <a:ext cx="430605" cy="40139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xmlns="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9433860" y="4314806"/>
            <a:ext cx="403300" cy="40666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188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맑은 고딕</vt:lpstr>
      <vt:lpstr>Arial</vt:lpstr>
      <vt:lpstr>Sylfaen</vt:lpstr>
      <vt:lpstr>Cover and End Slide Master</vt:lpstr>
      <vt:lpstr>Contents Slide Master</vt:lpstr>
      <vt:lpstr>Section Break Slide Master</vt:lpstr>
      <vt:lpstr>საინფორმაციო შინაარსის საიტი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Emzari Ujirauli</cp:lastModifiedBy>
  <cp:revision>110</cp:revision>
  <dcterms:created xsi:type="dcterms:W3CDTF">2018-04-24T17:14:44Z</dcterms:created>
  <dcterms:modified xsi:type="dcterms:W3CDTF">2021-07-23T16:39:51Z</dcterms:modified>
</cp:coreProperties>
</file>